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98" r:id="rId2"/>
    <p:sldId id="257" r:id="rId3"/>
    <p:sldId id="397" r:id="rId4"/>
    <p:sldId id="258" r:id="rId5"/>
    <p:sldId id="399" r:id="rId6"/>
    <p:sldId id="401" r:id="rId7"/>
    <p:sldId id="400" r:id="rId8"/>
    <p:sldId id="389" r:id="rId9"/>
    <p:sldId id="402" r:id="rId10"/>
    <p:sldId id="407" r:id="rId11"/>
    <p:sldId id="406" r:id="rId12"/>
    <p:sldId id="408" r:id="rId13"/>
    <p:sldId id="410" r:id="rId14"/>
    <p:sldId id="404" r:id="rId15"/>
    <p:sldId id="388" r:id="rId16"/>
    <p:sldId id="392" r:id="rId17"/>
    <p:sldId id="411" r:id="rId18"/>
    <p:sldId id="393" r:id="rId19"/>
    <p:sldId id="412" r:id="rId20"/>
    <p:sldId id="396" r:id="rId21"/>
    <p:sldId id="394" r:id="rId22"/>
    <p:sldId id="413" r:id="rId23"/>
    <p:sldId id="265" r:id="rId24"/>
    <p:sldId id="415" r:id="rId25"/>
    <p:sldId id="395" r:id="rId26"/>
    <p:sldId id="416" r:id="rId27"/>
    <p:sldId id="414" r:id="rId28"/>
    <p:sldId id="417" r:id="rId29"/>
    <p:sldId id="390" r:id="rId30"/>
    <p:sldId id="268" r:id="rId31"/>
    <p:sldId id="3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1"/>
    <p:restoredTop sz="82177"/>
  </p:normalViewPr>
  <p:slideViewPr>
    <p:cSldViewPr snapToGrid="0" snapToObjects="1">
      <p:cViewPr varScale="1">
        <p:scale>
          <a:sx n="100" d="100"/>
          <a:sy n="100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C27F9EA-6BED-914B-B22F-5690ADFB0031}" type="slidenum">
              <a:rPr lang="en-GB" altLang="en-US">
                <a:solidFill>
                  <a:srgbClr val="000000"/>
                </a:solidFill>
              </a:rPr>
              <a:pPr/>
              <a:t>1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1184275" y="696913"/>
            <a:ext cx="4646613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717" tIns="45359" rIns="90717" bIns="45359" anchor="ctr"/>
          <a:lstStyle>
            <a:lvl1pPr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31000"/>
              </a:lnSpc>
              <a:buClr>
                <a:srgbClr val="000000"/>
              </a:buClr>
            </a:pPr>
            <a:endParaRPr lang="en-US" altLang="en-US" sz="1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935038" y="4416425"/>
            <a:ext cx="5119687" cy="4162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726" tIns="45364" rIns="90726" bIns="45364" numCol="1" anchor="ctr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3975100" y="8832850"/>
            <a:ext cx="303688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512" tIns="46077" rIns="92512" bIns="46077" anchor="b"/>
          <a:lstStyle>
            <a:lvl1pPr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buClr>
                <a:srgbClr val="000000"/>
              </a:buClr>
            </a:pPr>
            <a:fld id="{49D7CE68-0B90-8F4B-868C-4B819324C888}" type="slidenum">
              <a:rPr lang="en-GB" altLang="en-US" sz="1200" baseline="-25000">
                <a:solidFill>
                  <a:srgbClr val="000000"/>
                </a:solidFill>
                <a:latin typeface="Times New Roman" charset="0"/>
              </a:rPr>
              <a:pPr algn="r" eaLnBrk="1" hangingPunct="1">
                <a:buClr>
                  <a:srgbClr val="000000"/>
                </a:buClr>
              </a:pPr>
              <a:t>1</a:t>
            </a:fld>
            <a:endParaRPr lang="en-GB" altLang="en-US" sz="1200" baseline="-250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8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do</a:t>
            </a:r>
            <a:r>
              <a:rPr lang="en-US" baseline="0" dirty="0"/>
              <a:t> another step of processing to distinguish droplets that contain a single cell from those droplets that contain two or more cells. The latter are not useful, especially as one of our main goals is to identify cell-type specific </a:t>
            </a:r>
            <a:r>
              <a:rPr lang="en-US" baseline="0" dirty="0" err="1"/>
              <a:t>eQTLs</a:t>
            </a:r>
            <a:r>
              <a:rPr lang="en-US" baseline="0" dirty="0"/>
              <a:t> and these doublets do not represent a real cell 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EBCDE-425B-5E49-8B30-D8140DD45CA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4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2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20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biological background</a:t>
            </a:r>
          </a:p>
          <a:p>
            <a:r>
              <a:rPr lang="en-US" dirty="0"/>
              <a:t>Mention </a:t>
            </a:r>
            <a:r>
              <a:rPr lang="en-US" dirty="0" err="1"/>
              <a:t>SinglkeCellExperimemnt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Filtering both ends.</a:t>
            </a:r>
            <a:br>
              <a:rPr lang="en-US" dirty="0"/>
            </a:br>
            <a:r>
              <a:rPr lang="en-US" b="1" dirty="0"/>
              <a:t>Lower</a:t>
            </a:r>
            <a:r>
              <a:rPr lang="en-US" dirty="0"/>
              <a:t>:  Failed libraries?</a:t>
            </a:r>
            <a:br>
              <a:rPr lang="en-US" dirty="0"/>
            </a:br>
            <a:r>
              <a:rPr lang="en-US" b="1" dirty="0"/>
              <a:t>Higher</a:t>
            </a:r>
            <a:r>
              <a:rPr lang="en-US" dirty="0"/>
              <a:t>: Doublets?</a:t>
            </a:r>
          </a:p>
          <a:p>
            <a:endParaRPr lang="en-US" dirty="0"/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Outlier cells are not just measured by complexity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Reads Mapping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Mitochondrial Reads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•Presence of marker genes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•Intergenic/ </a:t>
            </a:r>
            <a:r>
              <a:rPr lang="en-US" dirty="0" err="1">
                <a:solidFill>
                  <a:srgbClr val="000000"/>
                </a:solidFill>
              </a:rPr>
              <a:t>exonic</a:t>
            </a:r>
            <a:r>
              <a:rPr lang="en-US" dirty="0">
                <a:solidFill>
                  <a:srgbClr val="000000"/>
                </a:solidFill>
              </a:rPr>
              <a:t> rate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•5' or 3' bias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•other metadata …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•Useful Tools</a:t>
            </a:r>
          </a:p>
          <a:p>
            <a:pPr>
              <a:spcBef>
                <a:spcPts val="600"/>
              </a:spcBef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Picard Tools and </a:t>
            </a:r>
            <a:r>
              <a:rPr lang="en-US" dirty="0" err="1">
                <a:solidFill>
                  <a:srgbClr val="000000"/>
                </a:solidFill>
              </a:rPr>
              <a:t>RNASeQC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CD21D-46FA-204E-9DED-B89BC2F8B16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7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got raptured and lost a lot of the mRNA, but the mitochondrial genes are protected (0.1, 10000)</a:t>
            </a:r>
          </a:p>
          <a:p>
            <a:r>
              <a:rPr lang="en-US" dirty="0"/>
              <a:t>Add black dot on the right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5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Sqyuishy</a:t>
            </a:r>
            <a:r>
              <a:rPr lang="en-US" dirty="0"/>
              <a:t>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43398" y="6354250"/>
            <a:ext cx="367403" cy="3693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5894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75" y="1756789"/>
            <a:ext cx="109728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35760" y="6402711"/>
            <a:ext cx="2540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bioconductor.org/packages/devel/bioc/vignettes/DropletUtils/inst/doc/DropletUtils.html#removing-the-effect-of-barcode-swapping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essential_commands.html" TargetMode="External"/><Relationship Id="rId2" Type="http://schemas.openxmlformats.org/officeDocument/2006/relationships/hyperlink" Target="https://github.com/satijalab/seurat/wi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342288" y="1493035"/>
            <a:ext cx="7583624" cy="14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45720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spcBef>
                <a:spcPct val="20000"/>
              </a:spcBef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ts val="800"/>
              </a:spcBef>
              <a:buClr>
                <a:srgbClr val="000000"/>
              </a:buClr>
              <a:buNone/>
            </a:pPr>
            <a:r>
              <a:rPr lang="de-DE" altLang="en-US" sz="2800" b="1" dirty="0">
                <a:latin typeface="Avenir" panose="02000503020000020003" pitchFamily="2" charset="0"/>
              </a:rPr>
              <a:t>Orr Ashenberg, Jacques </a:t>
            </a:r>
            <a:r>
              <a:rPr lang="de-DE" altLang="en-US" sz="2800" b="1" dirty="0" err="1">
                <a:latin typeface="Avenir" panose="02000503020000020003" pitchFamily="2" charset="0"/>
              </a:rPr>
              <a:t>Serizay</a:t>
            </a:r>
            <a:endParaRPr lang="de-DE" altLang="en-US" sz="2800" b="1" dirty="0">
              <a:latin typeface="Avenir" panose="02000503020000020003" pitchFamily="2" charset="0"/>
            </a:endParaRPr>
          </a:p>
          <a:p>
            <a:pPr algn="ctr">
              <a:spcBef>
                <a:spcPts val="800"/>
              </a:spcBef>
              <a:buClr>
                <a:srgbClr val="000000"/>
              </a:buClr>
              <a:buNone/>
            </a:pPr>
            <a:r>
              <a:rPr lang="de-DE" altLang="en-US" sz="2800" b="1" dirty="0">
                <a:latin typeface="Avenir" panose="02000503020000020003" pitchFamily="2" charset="0"/>
              </a:rPr>
              <a:t>June, 2023</a:t>
            </a:r>
          </a:p>
        </p:txBody>
      </p:sp>
      <p:sp>
        <p:nvSpPr>
          <p:cNvPr id="10" name="Cell Atlases as roadmaps to understand tumors">
            <a:extLst>
              <a:ext uri="{FF2B5EF4-FFF2-40B4-BE49-F238E27FC236}">
                <a16:creationId xmlns:a16="http://schemas.microsoft.com/office/drawing/2014/main" id="{AF32BA50-1E26-0748-A3FB-57BCA85C1A68}"/>
              </a:ext>
            </a:extLst>
          </p:cNvPr>
          <p:cNvSpPr txBox="1"/>
          <p:nvPr/>
        </p:nvSpPr>
        <p:spPr>
          <a:xfrm>
            <a:off x="0" y="130849"/>
            <a:ext cx="12192000" cy="1273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6" tIns="32146" rIns="32146" bIns="32146" anchor="ctr"/>
          <a:lstStyle>
            <a:lvl1pPr algn="ctr">
              <a:defRPr sz="7200">
                <a:solidFill>
                  <a:srgbClr val="011890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600" dirty="0"/>
              <a:t>Quality control for </a:t>
            </a:r>
            <a:r>
              <a:rPr lang="en-US" sz="3600" dirty="0" err="1"/>
              <a:t>scRNAseq</a:t>
            </a:r>
            <a:r>
              <a:rPr lang="en-US" sz="3600" dirty="0"/>
              <a:t> data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3724662"/>
            <a:ext cx="4272201" cy="27223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2933700"/>
            <a:ext cx="457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1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58B5C-321A-1C45-873D-5B3AB53C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126" y="1875354"/>
            <a:ext cx="808105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B5D8C-4617-C446-B6FD-C88DD50E7388}"/>
              </a:ext>
            </a:extLst>
          </p:cNvPr>
          <p:cNvSpPr txBox="1"/>
          <p:nvPr/>
        </p:nvSpPr>
        <p:spPr>
          <a:xfrm>
            <a:off x="82069" y="1674539"/>
            <a:ext cx="380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b="1" dirty="0" err="1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and high % mitochondrial</a:t>
            </a:r>
            <a:r>
              <a:rPr lang="en-US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- Cells captured but lost a lot of the mRNA, and the mitochondrial genes were protected and retained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3E0CB1-A7A5-A548-A9B0-64EF8E1849DC}"/>
              </a:ext>
            </a:extLst>
          </p:cNvPr>
          <p:cNvSpPr/>
          <p:nvPr/>
        </p:nvSpPr>
        <p:spPr>
          <a:xfrm>
            <a:off x="4176584" y="2126866"/>
            <a:ext cx="914400" cy="914400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2D37FD-950C-B645-A48B-BA3034E4A1A1}"/>
              </a:ext>
            </a:extLst>
          </p:cNvPr>
          <p:cNvSpPr/>
          <p:nvPr/>
        </p:nvSpPr>
        <p:spPr>
          <a:xfrm>
            <a:off x="9439276" y="5253082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1C4C0-C5F0-F74B-8820-27726DFDA92C}"/>
              </a:ext>
            </a:extLst>
          </p:cNvPr>
          <p:cNvSpPr/>
          <p:nvPr/>
        </p:nvSpPr>
        <p:spPr>
          <a:xfrm>
            <a:off x="9274011" y="4662849"/>
            <a:ext cx="914400" cy="914400"/>
          </a:xfrm>
          <a:prstGeom prst="ellipse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D640-13D5-2644-A325-E327D32101AB}"/>
              </a:ext>
            </a:extLst>
          </p:cNvPr>
          <p:cNvSpPr/>
          <p:nvPr/>
        </p:nvSpPr>
        <p:spPr>
          <a:xfrm>
            <a:off x="9839337" y="4910171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1F9-90B4-3449-9A63-5C4B66C4D894}"/>
              </a:ext>
            </a:extLst>
          </p:cNvPr>
          <p:cNvSpPr txBox="1"/>
          <p:nvPr/>
        </p:nvSpPr>
        <p:spPr>
          <a:xfrm>
            <a:off x="82069" y="4983323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&amp; 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– doublets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7A528-1D2C-EB4E-BDBE-8D886A3CF903}"/>
              </a:ext>
            </a:extLst>
          </p:cNvPr>
          <p:cNvSpPr txBox="1"/>
          <p:nvPr/>
        </p:nvSpPr>
        <p:spPr>
          <a:xfrm>
            <a:off x="82069" y="3727857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&amp; low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ratio </a:t>
            </a:r>
            <a:r>
              <a:rPr lang="en-US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 low quality library or capture 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52498-D51D-F349-8A92-407B139DDDFF}"/>
              </a:ext>
            </a:extLst>
          </p:cNvPr>
          <p:cNvSpPr/>
          <p:nvPr/>
        </p:nvSpPr>
        <p:spPr>
          <a:xfrm>
            <a:off x="7109254" y="4716447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F25FE-9C19-1947-8456-F25C250306A0}"/>
              </a:ext>
            </a:extLst>
          </p:cNvPr>
          <p:cNvSpPr/>
          <p:nvPr/>
        </p:nvSpPr>
        <p:spPr>
          <a:xfrm>
            <a:off x="11149782" y="2078100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Filtering with combinations of quality control filters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298685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9439276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3166036" y="386635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7246116" y="3754976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nGene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5739-6A1B-BA49-BC34-C1C0121B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71" y="1420891"/>
            <a:ext cx="923519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platforms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e.g. Smart-Seq2 often yields more genes detected per cell than 10x Chromium.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cell types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Immune cells normally have fewer genes detected per cell than non-immune cells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Malignant cells normally have more genes detected per cell than non-malignant cells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Appropriate quality control filters vary with platform and </a:t>
            </a:r>
          </a:p>
          <a:p>
            <a:r>
              <a:rPr lang="en-US" sz="32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178901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2" y="763200"/>
            <a:ext cx="8458200" cy="5956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D72D6C-A8B4-2946-B735-FC19C4A5F6E1}"/>
              </a:ext>
            </a:extLst>
          </p:cNvPr>
          <p:cNvSpPr/>
          <p:nvPr/>
        </p:nvSpPr>
        <p:spPr>
          <a:xfrm>
            <a:off x="7871381" y="6581001"/>
            <a:ext cx="4320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latin typeface="Avenir" panose="02000503020000020003" pitchFamily="2" charset="0"/>
              </a:rPr>
              <a:t>Ilicic</a:t>
            </a:r>
            <a:r>
              <a:rPr lang="fr-FR" sz="1200" dirty="0">
                <a:latin typeface="Avenir" panose="02000503020000020003" pitchFamily="2" charset="0"/>
              </a:rPr>
              <a:t> </a:t>
            </a:r>
            <a:r>
              <a:rPr lang="fr-FR" sz="1200" dirty="0" err="1">
                <a:latin typeface="Avenir" panose="02000503020000020003" pitchFamily="2" charset="0"/>
              </a:rPr>
              <a:t>T</a:t>
            </a:r>
            <a:r>
              <a:rPr lang="fr-FR" sz="1200" dirty="0">
                <a:latin typeface="Avenir" panose="02000503020000020003" pitchFamily="2" charset="0"/>
              </a:rPr>
              <a:t>. et al. (2016) </a:t>
            </a:r>
            <a:r>
              <a:rPr lang="fr-FR" sz="1200" i="1" dirty="0" err="1">
                <a:latin typeface="Avenir" panose="02000503020000020003" pitchFamily="2" charset="0"/>
              </a:rPr>
              <a:t>Genome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fr-FR" sz="1200" i="1" dirty="0" err="1">
                <a:latin typeface="Avenir" panose="02000503020000020003" pitchFamily="2" charset="0"/>
              </a:rPr>
              <a:t>Biology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pl-PL" sz="1200" dirty="0">
                <a:latin typeface="Avenir" panose="02000503020000020003" pitchFamily="2" charset="0"/>
              </a:rPr>
              <a:t>17: 29</a:t>
            </a:r>
            <a:r>
              <a:rPr lang="fr-FR" sz="1200" dirty="0">
                <a:latin typeface="Avenir" panose="02000503020000020003" pitchFamily="2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4190" y="2636412"/>
            <a:ext cx="337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“The 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pipeline takes advantage of a highly-curated set of generic features that are incorporated into a machine learning algorithm to identify low quality </a:t>
            </a:r>
            <a:r>
              <a:rPr lang="en-US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cells.”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 classifier </a:t>
            </a:r>
            <a:r>
              <a:rPr lang="en-US" sz="3200"/>
              <a:t>for low-quality cells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64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72D6C-A8B4-2946-B735-FC19C4A5F6E1}"/>
              </a:ext>
            </a:extLst>
          </p:cNvPr>
          <p:cNvSpPr/>
          <p:nvPr/>
        </p:nvSpPr>
        <p:spPr>
          <a:xfrm>
            <a:off x="7871381" y="6581001"/>
            <a:ext cx="4320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latin typeface="Avenir" panose="02000503020000020003" pitchFamily="2" charset="0"/>
              </a:rPr>
              <a:t>Ilicic</a:t>
            </a:r>
            <a:r>
              <a:rPr lang="fr-FR" sz="1200" dirty="0">
                <a:latin typeface="Avenir" panose="02000503020000020003" pitchFamily="2" charset="0"/>
              </a:rPr>
              <a:t> </a:t>
            </a:r>
            <a:r>
              <a:rPr lang="fr-FR" sz="1200" dirty="0" err="1">
                <a:latin typeface="Avenir" panose="02000503020000020003" pitchFamily="2" charset="0"/>
              </a:rPr>
              <a:t>T</a:t>
            </a:r>
            <a:r>
              <a:rPr lang="fr-FR" sz="1200" dirty="0">
                <a:latin typeface="Avenir" panose="02000503020000020003" pitchFamily="2" charset="0"/>
              </a:rPr>
              <a:t>. et al. (2016) </a:t>
            </a:r>
            <a:r>
              <a:rPr lang="fr-FR" sz="1200" i="1" dirty="0" err="1">
                <a:latin typeface="Avenir" panose="02000503020000020003" pitchFamily="2" charset="0"/>
              </a:rPr>
              <a:t>Genome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fr-FR" sz="1200" i="1" dirty="0" err="1">
                <a:latin typeface="Avenir" panose="02000503020000020003" pitchFamily="2" charset="0"/>
              </a:rPr>
              <a:t>Biology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pl-PL" sz="1200" dirty="0">
                <a:latin typeface="Avenir" panose="02000503020000020003" pitchFamily="2" charset="0"/>
              </a:rPr>
              <a:t>17: 29</a:t>
            </a:r>
            <a:r>
              <a:rPr lang="fr-FR" sz="1200" dirty="0">
                <a:latin typeface="Avenir" panose="02000503020000020003" pitchFamily="2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445" y="1320681"/>
            <a:ext cx="4151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SVM feature weights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2" y="1843901"/>
            <a:ext cx="4152900" cy="4737100"/>
          </a:xfrm>
          <a:prstGeom prst="rect">
            <a:avLst/>
          </a:prstGeom>
        </p:spPr>
      </p:pic>
      <p:sp>
        <p:nvSpPr>
          <p:cNvPr id="7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 classifier </a:t>
            </a:r>
            <a:r>
              <a:rPr lang="en-US" sz="3200"/>
              <a:t>for low-quality cells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096000" y="3735397"/>
            <a:ext cx="3105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What are caveats to this approach?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D10C-C281-3143-97EB-B5D2DBE9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043"/>
            <a:ext cx="8305800" cy="5590354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Doublets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genes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UMIs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percentage of mitochondrial gene expression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Ambient RNA and empty droplets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genes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UMIs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percentage of mitochondrial gene expression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Barcode swapping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F3D27E6B-2E25-7C42-B776-07867977D6EF}"/>
              </a:ext>
            </a:extLst>
          </p:cNvPr>
          <p:cNvSpPr/>
          <p:nvPr/>
        </p:nvSpPr>
        <p:spPr>
          <a:xfrm>
            <a:off x="4216730" y="4189305"/>
            <a:ext cx="310896" cy="2651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A92D717-414A-9348-9A00-FE83D1C46B47}"/>
              </a:ext>
            </a:extLst>
          </p:cNvPr>
          <p:cNvSpPr/>
          <p:nvPr/>
        </p:nvSpPr>
        <p:spPr>
          <a:xfrm>
            <a:off x="4214751" y="4602962"/>
            <a:ext cx="310896" cy="2651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7216967-D0BF-6041-855F-A4207ACEE21F}"/>
              </a:ext>
            </a:extLst>
          </p:cNvPr>
          <p:cNvSpPr/>
          <p:nvPr/>
        </p:nvSpPr>
        <p:spPr>
          <a:xfrm rot="10800000">
            <a:off x="8129108" y="4897285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E9D8845-1C50-154C-9B8A-B45670B73AF7}"/>
              </a:ext>
            </a:extLst>
          </p:cNvPr>
          <p:cNvSpPr/>
          <p:nvPr/>
        </p:nvSpPr>
        <p:spPr>
          <a:xfrm rot="10800000">
            <a:off x="4214750" y="2316218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4DC9FA2-8E2F-BF48-A0DA-07BC4D342266}"/>
              </a:ext>
            </a:extLst>
          </p:cNvPr>
          <p:cNvSpPr/>
          <p:nvPr/>
        </p:nvSpPr>
        <p:spPr>
          <a:xfrm rot="10800000">
            <a:off x="4214751" y="1938728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60750-C10C-DB47-AA6D-BC2EF8EF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60" y="2334384"/>
            <a:ext cx="777748" cy="1015834"/>
          </a:xfrm>
          <a:prstGeom prst="rect">
            <a:avLst/>
          </a:prstGeom>
        </p:spPr>
      </p:pic>
      <p:sp>
        <p:nvSpPr>
          <p:cNvPr id="11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Other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100652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cause of the setup, it is possible that two or more cells can enter the same droplet. Studies estimate doublet frequency through a “mixed-species” experiment"/>
          <p:cNvSpPr txBox="1"/>
          <p:nvPr/>
        </p:nvSpPr>
        <p:spPr>
          <a:xfrm>
            <a:off x="275079" y="1098549"/>
            <a:ext cx="1189203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Because of the setup, it is possible that two or more cells can enter the same droplet. </a:t>
            </a:r>
            <a:endParaRPr lang="en-US" sz="2400" kern="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  <a:sym typeface="Avenir Roman"/>
            </a:endParaRPr>
          </a:p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Studies estimate doublet frequency through a “mixed-species” experiment</a:t>
            </a:r>
          </a:p>
        </p:txBody>
      </p:sp>
      <p:pic>
        <p:nvPicPr>
          <p:cNvPr id="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51" y="2002108"/>
            <a:ext cx="9430097" cy="42487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~14% doublets"/>
          <p:cNvSpPr txBox="1"/>
          <p:nvPr/>
        </p:nvSpPr>
        <p:spPr>
          <a:xfrm>
            <a:off x="3708173" y="3619985"/>
            <a:ext cx="17418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6">
                    <a:satOff val="-35873"/>
                    <a:lumOff val="-124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kern="0" dirty="0">
                <a:solidFill>
                  <a:srgbClr val="F79646">
                    <a:satOff val="-35873"/>
                    <a:lumOff val="-12431"/>
                  </a:srgbClr>
                </a:solidFill>
              </a:rPr>
              <a:t>~14% doublets</a:t>
            </a:r>
          </a:p>
        </p:txBody>
      </p:sp>
      <p:sp>
        <p:nvSpPr>
          <p:cNvPr id="5" name="&lt;2 % doublets"/>
          <p:cNvSpPr txBox="1"/>
          <p:nvPr/>
        </p:nvSpPr>
        <p:spPr>
          <a:xfrm>
            <a:off x="8009979" y="3617202"/>
            <a:ext cx="167416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6">
                    <a:satOff val="-35873"/>
                    <a:lumOff val="-124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kern="0">
                <a:solidFill>
                  <a:srgbClr val="F79646">
                    <a:satOff val="-35873"/>
                    <a:lumOff val="-12431"/>
                  </a:srgbClr>
                </a:solidFill>
              </a:rPr>
              <a:t>&lt;2 % doublets</a:t>
            </a:r>
          </a:p>
        </p:txBody>
      </p:sp>
      <p:sp>
        <p:nvSpPr>
          <p:cNvPr id="6" name="The doublet frequency is +vely correlated with throughput"/>
          <p:cNvSpPr txBox="1"/>
          <p:nvPr/>
        </p:nvSpPr>
        <p:spPr>
          <a:xfrm>
            <a:off x="1795895" y="6323401"/>
            <a:ext cx="867641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The doublet frequency is </a:t>
            </a:r>
            <a:r>
              <a:rPr lang="en-US"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positively </a:t>
            </a:r>
            <a:r>
              <a:rPr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correlated with throughput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A20F1FB6-E62C-934E-9658-9A515B957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Cell doublets can be misleading</a:t>
            </a:r>
          </a:p>
        </p:txBody>
      </p:sp>
      <p:sp>
        <p:nvSpPr>
          <p:cNvPr id="9" name="Google Shape;256;p31"/>
          <p:cNvSpPr txBox="1"/>
          <p:nvPr/>
        </p:nvSpPr>
        <p:spPr>
          <a:xfrm>
            <a:off x="9049495" y="6558554"/>
            <a:ext cx="3364049" cy="39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Slide courtesy of </a:t>
            </a:r>
            <a:r>
              <a:rPr lang="en-US" sz="1600" kern="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Karthik</a:t>
            </a:r>
            <a:r>
              <a:rPr lang="en-US" sz="16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Shekhar</a:t>
            </a:r>
            <a:endParaRPr sz="1600" kern="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00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93" y="2010692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93" y="3840839"/>
            <a:ext cx="1104900" cy="109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4373" y="1162995"/>
            <a:ext cx="7027886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venir Book" charset="0"/>
                <a:ea typeface="Avenir Book" charset="0"/>
                <a:cs typeface="Avenir Book" charset="0"/>
              </a:rPr>
              <a:t>Scrublet</a:t>
            </a: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 (Single-Cell Remover of Doublets)</a:t>
            </a: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7315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</a:t>
            </a:r>
            <a:r>
              <a:rPr lang="en-US" sz="1400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Cell Systems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 8.4 (2019): 281-291.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236"/>
          <a:stretch/>
        </p:blipFill>
        <p:spPr>
          <a:xfrm>
            <a:off x="4956131" y="1616787"/>
            <a:ext cx="3077817" cy="40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0200" y="3161978"/>
            <a:ext cx="990600" cy="48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6182" y="3186762"/>
            <a:ext cx="4935963" cy="2589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9" y="1169149"/>
            <a:ext cx="5329316" cy="5329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15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</a:t>
            </a:r>
            <a:r>
              <a:rPr lang="en-US" sz="1400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Cell Systems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 8.4 (2019): 281-291.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30417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375" y="1145222"/>
            <a:ext cx="9039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Look for transcripts expressed in unexpected cell types and remove those genes from all subsequent analysis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e.g. hemoglobin expressed in a T cell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</a:t>
            </a:r>
            <a:r>
              <a:rPr lang="en-US" sz="3200" kern="0"/>
              <a:t>empty drops </a:t>
            </a:r>
            <a:r>
              <a:rPr lang="en-US" sz="3200" kern="0" dirty="0"/>
              <a:t>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76437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3238500" y="2065504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3234568" y="1687680"/>
            <a:ext cx="3252786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2724196" y="2448998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1297254" y="3731873"/>
            <a:ext cx="267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 Book" charset="0"/>
                <a:ea typeface="Avenir Book" charset="0"/>
                <a:cs typeface="Avenir Book" charset="0"/>
              </a:rPr>
              <a:t>Total UMI detected per cell</a:t>
            </a:r>
            <a:endParaRPr lang="en-US" sz="1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30" y="2334579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440706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251037" y="3485608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54" y="3447645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0" y="4565454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015858" y="4610356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6266587" y="2429110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6498951" y="4608289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>
                <a:latin typeface="Avenir Book" charset="0"/>
                <a:ea typeface="Avenir Book" charset="0"/>
                <a:cs typeface="Avenir Book" charset="0"/>
              </a:rPr>
              <a:t>Ambient RNA encapsulated </a:t>
            </a:r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6905534" y="3630123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Mixture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200" y="6586781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Lun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A.T.L. et al. </a:t>
            </a:r>
            <a:r>
              <a:rPr lang="en-US" sz="1400" i="1" dirty="0">
                <a:latin typeface="Avenir Book" charset="0"/>
                <a:ea typeface="Avenir Book" charset="0"/>
                <a:cs typeface="Avenir Book" charset="0"/>
              </a:rPr>
              <a:t>Genome </a:t>
            </a:r>
            <a:r>
              <a:rPr lang="en-US" sz="1400" i="1" dirty="0" err="1">
                <a:latin typeface="Avenir Book" charset="0"/>
                <a:ea typeface="Avenir Book" charset="0"/>
                <a:cs typeface="Avenir Book" charset="0"/>
              </a:rPr>
              <a:t>Biol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(2019). 20, 63.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4375" y="1145222"/>
            <a:ext cx="8361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EmptyDrops</a:t>
            </a:r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(distinguish cells from empty droplets)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empty drops 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17043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8215859" cy="4351338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Interacting with Seurat objects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Quality control, normalization, and feature selection starting from raw count or expression matrices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Next step will be dimensionality reduction, clustering, and visualization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Lecture topics</a:t>
            </a:r>
          </a:p>
        </p:txBody>
      </p:sp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barcode swapping in multiplexed samples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64959" y="6311145"/>
            <a:ext cx="12321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Griffiths, J. A. et al. </a:t>
            </a:r>
            <a:r>
              <a:rPr lang="en-US" sz="1400" i="1" dirty="0">
                <a:latin typeface="Avenir Book" charset="0"/>
                <a:ea typeface="Avenir Book" charset="0"/>
                <a:cs typeface="Avenir Book" charset="0"/>
              </a:rPr>
              <a:t>Nature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Communications (2018).9: 2667.</a:t>
            </a:r>
            <a:endParaRPr lang="en-US" sz="1400" dirty="0"/>
          </a:p>
          <a:p>
            <a:pPr algn="r"/>
            <a:r>
              <a:rPr lang="en-US" sz="1400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https://bioconductor.org/packages/devel/bioc/vignettes/DropletUtils/inst/doc/DropletUtils.html#removing-the-effect-of-barcode-swapping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5999" y="130558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“Barcode swapping is a phenomenon that occurs upon multiplexing samples on the Illumina 4000 sequencer. Molecules from one sample are incorrectly labelled with </a:t>
            </a:r>
            <a:r>
              <a:rPr lang="en-US" i="1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sample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 barcodes from another sample, resulting in their </a:t>
            </a:r>
            <a:r>
              <a:rPr lang="en-US" dirty="0" err="1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misassignment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 upon </a:t>
            </a:r>
            <a:r>
              <a:rPr lang="en-US" dirty="0" err="1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demultiplexing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.” </a:t>
            </a:r>
          </a:p>
          <a:p>
            <a:pPr algn="just"/>
            <a:endParaRPr lang="en-US" dirty="0">
              <a:solidFill>
                <a:srgbClr val="333333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”Specifically, we considered molecules across </a:t>
            </a:r>
            <a:r>
              <a:rPr lang="en-US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multiplexed samples that contain the same combination of unique molecular identifier, cell barcode, and aligned gene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.”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4" y="1040526"/>
            <a:ext cx="4492535" cy="53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Tool to detect empty drops, correct ambient RNA and barcode swapping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13674" y="6519446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Fleming et al. </a:t>
            </a:r>
            <a:r>
              <a:rPr lang="en-US" sz="1600" i="1" dirty="0" err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en-US" sz="1600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(2019)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3399"/>
          <a:stretch/>
        </p:blipFill>
        <p:spPr>
          <a:xfrm>
            <a:off x="241715" y="2502768"/>
            <a:ext cx="6115050" cy="4355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0195"/>
          <a:stretch/>
        </p:blipFill>
        <p:spPr>
          <a:xfrm>
            <a:off x="7615237" y="2613816"/>
            <a:ext cx="4129087" cy="3905630"/>
          </a:xfrm>
          <a:prstGeom prst="rect">
            <a:avLst/>
          </a:prstGeom>
        </p:spPr>
      </p:pic>
      <p:sp>
        <p:nvSpPr>
          <p:cNvPr id="7" name="TextBox 14"/>
          <p:cNvSpPr txBox="1"/>
          <p:nvPr/>
        </p:nvSpPr>
        <p:spPr>
          <a:xfrm>
            <a:off x="1577972" y="2083383"/>
            <a:ext cx="3717096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/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Detecting empty droplets</a:t>
            </a:r>
            <a:endParaRPr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821232" y="2043009"/>
            <a:ext cx="3717096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/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Correcting ambient RNA </a:t>
            </a:r>
            <a:r>
              <a:rPr lang="en-US" sz="2000">
                <a:latin typeface="Avenir Book" charset="0"/>
                <a:ea typeface="Avenir Book" charset="0"/>
                <a:cs typeface="Avenir Book" charset="0"/>
                <a:sym typeface="Avenir Heavy"/>
              </a:rPr>
              <a:t>and barcode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swapping</a:t>
            </a:r>
            <a:endParaRPr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4097" y="1088902"/>
            <a:ext cx="94438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b="1" dirty="0" err="1">
                <a:solidFill>
                  <a:srgbClr val="131313"/>
                </a:solidFill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2800" b="1" dirty="0">
                <a:solidFill>
                  <a:srgbClr val="131313"/>
                </a:solidFill>
                <a:latin typeface="Avenir Book" charset="0"/>
                <a:ea typeface="Avenir Book" charset="0"/>
                <a:cs typeface="Avenir Book" charset="0"/>
              </a:rPr>
              <a:t> remove ambient background and barcode swapping via deep learning</a:t>
            </a:r>
            <a:endParaRPr lang="en-US" sz="2800" b="1" dirty="0">
              <a:solidFill>
                <a:srgbClr val="131313"/>
              </a:solidFill>
              <a:effectLst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730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90794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Why normalize gene expression within a cell?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are sequenced to different depths (technical)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of different type have different amounts of mRNA (biological)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there are typically extreme values in distribution of gene expression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more highly expressed genes are more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77AE6-FF26-CC46-B998-34F9325D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116286" cy="3429000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Normalizing gene expression in each cell</a:t>
            </a:r>
          </a:p>
        </p:txBody>
      </p:sp>
    </p:spTree>
    <p:extLst>
      <p:ext uri="{BB962C8B-B14F-4D97-AF65-F5344CB8AC3E}">
        <p14:creationId xmlns:p14="http://schemas.microsoft.com/office/powerpoint/2010/main" val="270974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How to normalize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Gene expression measurements for each cell are normalized by the total gene expression or median gene expression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Gene expression values then scaled to sum to 10,000 (typically), and then log-transformed.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Normalizing gene expression in each cell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393A3-C590-3F45-B46D-9D7E5B4F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13" y="3429000"/>
            <a:ext cx="511628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77AE6-FF26-CC46-B998-34F9325D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1162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3" name="1. Introduction and key highlights…"/>
          <p:cNvSpPr txBox="1"/>
          <p:nvPr/>
        </p:nvSpPr>
        <p:spPr>
          <a:xfrm>
            <a:off x="576012" y="835429"/>
            <a:ext cx="11039974" cy="609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dirty="0"/>
              <a:t>Reassessing the idea that droplet </a:t>
            </a:r>
            <a:r>
              <a:rPr lang="en-US" sz="2800" dirty="0" err="1"/>
              <a:t>scRNA-Seq</a:t>
            </a:r>
            <a:r>
              <a:rPr lang="en-US" sz="2800" dirty="0"/>
              <a:t> is zero-inflated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“Droplet </a:t>
            </a:r>
            <a:r>
              <a:rPr lang="en-US" sz="2000" dirty="0" err="1"/>
              <a:t>scRNA-seq</a:t>
            </a:r>
            <a:r>
              <a:rPr lang="en-US" sz="2000" dirty="0"/>
              <a:t> is not zero-inflated.” </a:t>
            </a:r>
            <a:r>
              <a:rPr lang="en-US" sz="2000" dirty="0" err="1"/>
              <a:t>Svensson</a:t>
            </a:r>
            <a:r>
              <a:rPr lang="en-US" sz="2000" dirty="0"/>
              <a:t>, Nature Biotechnology (2020)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”Feature selection and dimension reduction for single-cell RNA-</a:t>
            </a:r>
            <a:r>
              <a:rPr lang="en-US" sz="2000" dirty="0" err="1"/>
              <a:t>Seq</a:t>
            </a:r>
            <a:r>
              <a:rPr lang="en-US" sz="2000" dirty="0"/>
              <a:t> based on a multinomial model.” Townes et al. Genome Biology (2019)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“Normalization and variance stabilization of single-cell RNA-</a:t>
            </a:r>
            <a:r>
              <a:rPr lang="en-US" sz="2000" dirty="0" err="1"/>
              <a:t>seq</a:t>
            </a:r>
            <a:r>
              <a:rPr lang="en-US" sz="2000" dirty="0"/>
              <a:t> data using regularized negative binomial regression.” </a:t>
            </a:r>
            <a:r>
              <a:rPr lang="en-US" sz="2000" dirty="0" err="1"/>
              <a:t>Hafemeister</a:t>
            </a:r>
            <a:r>
              <a:rPr lang="en-US" sz="2000" dirty="0"/>
              <a:t> et al. Genome Biology (2019)</a:t>
            </a:r>
          </a:p>
        </p:txBody>
      </p:sp>
      <p:pic>
        <p:nvPicPr>
          <p:cNvPr id="4" name="Google Shape;373;p48">
            <a:extLst>
              <a:ext uri="{FF2B5EF4-FFF2-40B4-BE49-F238E27FC236}">
                <a16:creationId xmlns:a16="http://schemas.microsoft.com/office/drawing/2014/main" id="{18DFA192-3498-E64F-A020-34C506331A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2796" b="18958"/>
          <a:stretch/>
        </p:blipFill>
        <p:spPr>
          <a:xfrm>
            <a:off x="2149696" y="1630814"/>
            <a:ext cx="7600716" cy="29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2C3925-0DCB-E74C-BA49-C202717F473C}"/>
              </a:ext>
            </a:extLst>
          </p:cNvPr>
          <p:cNvSpPr/>
          <p:nvPr/>
        </p:nvSpPr>
        <p:spPr>
          <a:xfrm>
            <a:off x="1757601" y="243732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Bulk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AF676-6566-7445-975D-9679AD1B2878}"/>
              </a:ext>
            </a:extLst>
          </p:cNvPr>
          <p:cNvSpPr/>
          <p:nvPr/>
        </p:nvSpPr>
        <p:spPr>
          <a:xfrm>
            <a:off x="5773774" y="2252662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Single </a:t>
            </a:r>
          </a:p>
          <a:p>
            <a:pPr algn="ctr"/>
            <a:r>
              <a:rPr lang="en-US" sz="2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538491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37"/>
            <a:ext cx="12192000" cy="3007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207" y="4683949"/>
            <a:ext cx="112975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Example of how current approaches to normalization and transformation artificially distort differences between zero and nonzero counts.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UMI count distribution for gene ENSG00000114391 in the monocytes biological replicates negative control dataset.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b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Counts per million (CPM) distribution for the exact same count data.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c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Distribution of </a:t>
            </a:r>
            <a:r>
              <a:rPr lang="en-US" sz="2000" i="1" dirty="0">
                <a:solidFill>
                  <a:srgbClr val="333333"/>
                </a:solidFill>
                <a:latin typeface="Georgia" charset="0"/>
              </a:rPr>
              <a:t>log</a:t>
            </a:r>
            <a:r>
              <a:rPr lang="en-US" sz="2000" baseline="-25000" dirty="0">
                <a:solidFill>
                  <a:srgbClr val="333333"/>
                </a:solidFill>
                <a:latin typeface="Georgia" charset="0"/>
              </a:rPr>
              <a:t>2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(1+</a:t>
            </a:r>
            <a:r>
              <a:rPr lang="en-US" sz="2000" i="1" dirty="0">
                <a:solidFill>
                  <a:srgbClr val="333333"/>
                </a:solidFill>
                <a:latin typeface="Georgia" charset="0"/>
              </a:rPr>
              <a:t>CPM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) values for the exact same count data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094" y="6442502"/>
            <a:ext cx="4716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1400" dirty="0"/>
              <a:t>William Townes F. et al. Genome Biology (2019) 20: 295.</a:t>
            </a:r>
          </a:p>
        </p:txBody>
      </p:sp>
    </p:spTree>
    <p:extLst>
      <p:ext uri="{BB962C8B-B14F-4D97-AF65-F5344CB8AC3E}">
        <p14:creationId xmlns:p14="http://schemas.microsoft.com/office/powerpoint/2010/main" val="33034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112396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015E8C-755D-1345-BE77-7793F8731C4E}"/>
              </a:ext>
            </a:extLst>
          </p:cNvPr>
          <p:cNvSpPr txBox="1"/>
          <p:nvPr/>
        </p:nvSpPr>
        <p:spPr>
          <a:xfrm>
            <a:off x="1611896" y="1346394"/>
            <a:ext cx="95707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Cells are in ~20,000 dimensional space (one dimension for each gene)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many genes are lowly detected or noisy measurements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variable genes contain the biological signal we are interested in 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Identify highly variable genes</a:t>
            </a:r>
          </a:p>
        </p:txBody>
      </p:sp>
      <p:grpSp>
        <p:nvGrpSpPr>
          <p:cNvPr id="4" name="Group"/>
          <p:cNvGrpSpPr/>
          <p:nvPr/>
        </p:nvGrpSpPr>
        <p:grpSpPr>
          <a:xfrm>
            <a:off x="4713256" y="2773181"/>
            <a:ext cx="2676894" cy="2687432"/>
            <a:chOff x="0" y="0"/>
            <a:chExt cx="1475989" cy="1728598"/>
          </a:xfrm>
        </p:grpSpPr>
        <p:sp>
          <p:nvSpPr>
            <p:cNvPr id="7" name="Line"/>
            <p:cNvSpPr/>
            <p:nvPr/>
          </p:nvSpPr>
          <p:spPr>
            <a:xfrm flipV="1">
              <a:off x="518555" y="0"/>
              <a:ext cx="1" cy="1185400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Line"/>
            <p:cNvSpPr/>
            <p:nvPr/>
          </p:nvSpPr>
          <p:spPr>
            <a:xfrm flipV="1">
              <a:off x="0" y="1184907"/>
              <a:ext cx="543692" cy="543692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Line"/>
            <p:cNvSpPr/>
            <p:nvPr/>
          </p:nvSpPr>
          <p:spPr>
            <a:xfrm>
              <a:off x="509450" y="1195315"/>
              <a:ext cx="966540" cy="1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76" y="3630771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30" y="2813910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401" y="3066591"/>
            <a:ext cx="595734" cy="62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21" y="4821297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754" y="2982996"/>
            <a:ext cx="595734" cy="62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r="13543" b="16023"/>
          <a:stretch>
            <a:fillRect/>
          </a:stretch>
        </p:blipFill>
        <p:spPr>
          <a:xfrm>
            <a:off x="4338571" y="4243577"/>
            <a:ext cx="515050" cy="52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rcRect r="13543" b="16023"/>
          <a:stretch>
            <a:fillRect/>
          </a:stretch>
        </p:blipFill>
        <p:spPr>
          <a:xfrm>
            <a:off x="6428143" y="3731249"/>
            <a:ext cx="515050" cy="52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647082" y="5391964"/>
            <a:ext cx="515051" cy="41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573594" y="4845905"/>
            <a:ext cx="515050" cy="41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058544" y="5283803"/>
            <a:ext cx="515050" cy="414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76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E7DC89-A01D-BE45-BFFC-8641B51AC81C}"/>
              </a:ext>
            </a:extLst>
          </p:cNvPr>
          <p:cNvGrpSpPr/>
          <p:nvPr/>
        </p:nvGrpSpPr>
        <p:grpSpPr>
          <a:xfrm>
            <a:off x="2670740" y="940395"/>
            <a:ext cx="7256335" cy="4447387"/>
            <a:chOff x="1146740" y="1060314"/>
            <a:chExt cx="7256335" cy="4447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8194E8-8712-1F48-B5DF-236B005D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993" y="1060314"/>
              <a:ext cx="7198082" cy="444738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BFF164-D62A-6143-94AF-BB8AD3E5B3AC}"/>
                </a:ext>
              </a:extLst>
            </p:cNvPr>
            <p:cNvSpPr/>
            <p:nvPr/>
          </p:nvSpPr>
          <p:spPr>
            <a:xfrm>
              <a:off x="3731596" y="5036214"/>
              <a:ext cx="241203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Book" charset="0"/>
                  <a:ea typeface="Avenir Book" charset="0"/>
                  <a:cs typeface="Avenir Book" charset="0"/>
                </a:rPr>
                <a:t>Mean counts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78C220-9DAC-E24B-9B3F-C33CB4B97857}"/>
                </a:ext>
              </a:extLst>
            </p:cNvPr>
            <p:cNvSpPr/>
            <p:nvPr/>
          </p:nvSpPr>
          <p:spPr>
            <a:xfrm rot="16200000">
              <a:off x="571776" y="2846679"/>
              <a:ext cx="15500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Book" charset="0"/>
                  <a:ea typeface="Avenir Book" charset="0"/>
                  <a:cs typeface="Avenir Book" charset="0"/>
                </a:rPr>
                <a:t>CV (counts)</a:t>
              </a:r>
            </a:p>
          </p:txBody>
        </p:sp>
      </p:grpSp>
      <p:sp>
        <p:nvSpPr>
          <p:cNvPr id="8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Identify highly variable genes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2609742" y="5751253"/>
            <a:ext cx="7703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Find genes (features) that are outliers in a plot of mean of gene expression vs variance of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29091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81326" y="1266728"/>
            <a:ext cx="2590331" cy="23732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253502" y="1930915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4526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00AB13-8E73-7D4B-8A1B-2F5B5576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985" y="2691567"/>
            <a:ext cx="3712307" cy="3712307"/>
          </a:xfrm>
          <a:prstGeom prst="rect">
            <a:avLst/>
          </a:prstGeom>
        </p:spPr>
      </p:pic>
      <p:sp>
        <p:nvSpPr>
          <p:cNvPr id="7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Calculating gene signatures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15E8C-755D-1345-BE77-7793F8731C4E}"/>
              </a:ext>
            </a:extLst>
          </p:cNvPr>
          <p:cNvSpPr txBox="1"/>
          <p:nvPr/>
        </p:nvSpPr>
        <p:spPr>
          <a:xfrm>
            <a:off x="1611896" y="1346394"/>
            <a:ext cx="9570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Relying on capturing a specific gene is not robust, but relying on a set of genes (signature) is much more stable!</a:t>
            </a:r>
          </a:p>
        </p:txBody>
      </p:sp>
    </p:spTree>
    <p:extLst>
      <p:ext uri="{BB962C8B-B14F-4D97-AF65-F5344CB8AC3E}">
        <p14:creationId xmlns:p14="http://schemas.microsoft.com/office/powerpoint/2010/main" val="1459092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25D55-CFEC-D044-AA1F-BFB2A43C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t="29334" b="12650"/>
          <a:stretch/>
        </p:blipFill>
        <p:spPr>
          <a:xfrm>
            <a:off x="0" y="2871183"/>
            <a:ext cx="11457482" cy="3978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EA4C3-9449-6540-933E-89461C43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16" y="727963"/>
            <a:ext cx="2494122" cy="254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15375-97E9-FF41-9889-39AD56CEE65C}"/>
              </a:ext>
            </a:extLst>
          </p:cNvPr>
          <p:cNvSpPr txBox="1"/>
          <p:nvPr/>
        </p:nvSpPr>
        <p:spPr>
          <a:xfrm>
            <a:off x="6413032" y="2471072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variability </a:t>
            </a:r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of individual genes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Gene signature example: cell cycle markers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15375-97E9-FF41-9889-39AD56CEE65C}"/>
              </a:ext>
            </a:extLst>
          </p:cNvPr>
          <p:cNvSpPr txBox="1"/>
          <p:nvPr/>
        </p:nvSpPr>
        <p:spPr>
          <a:xfrm rot="16200000">
            <a:off x="10871773" y="366968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cell cycle genes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11122888" y="2901381"/>
            <a:ext cx="539646" cy="19591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F19B-8786-0F44-B171-F77528F1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99"/>
            <a:ext cx="1187221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Seurat object is used for to store 10x data and perform analysis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 matrices for different assays are stored (gene expression, protein expression, chromatin accessibility,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Counts are stored as: counts (raw), data (normalized), scaled data (centered and scaled) in sparse matrices when possible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Metadata describes individual cells and genes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Functions for analysis (quality control, normalization, feature selection, dimensional reduction, cell-cell distances, unsupervised clustering)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Interacting with Seurat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9341" y="5992297"/>
            <a:ext cx="5653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https://github.com/satijalab/seurat/wiki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https://satijalab.org/seurat/essential_commands.html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00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2377136"/>
            <a:ext cx="4368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4333871"/>
            <a:ext cx="65913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801401"/>
            <a:ext cx="4737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6125506"/>
            <a:ext cx="9855200" cy="685800"/>
          </a:xfrm>
          <a:prstGeom prst="rect">
            <a:avLst/>
          </a:prstGeom>
        </p:spPr>
      </p:pic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Interacting with Seurat objects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8621" y="1109951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Seurat object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598621" y="2850544"/>
            <a:ext cx="5254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Accessing count slot from RNA assay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500228" y="4898646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Accessing cell metadata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00228" y="612838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Running analysis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CAA8-B6F5-324B-90F9-45E0297D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036"/>
            <a:ext cx="10972800" cy="6416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gcdata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CreateSeuratObject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(counts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celseq.data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Loading data into a Seurat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8499" y="1888761"/>
            <a:ext cx="0" cy="9443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3637" y="2967335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counts matrix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955"/>
          <a:stretch/>
        </p:blipFill>
        <p:spPr>
          <a:xfrm>
            <a:off x="7946349" y="3429000"/>
            <a:ext cx="3924300" cy="26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1532020" y="1747405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359944" y="6117938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>
                <a:solidFill>
                  <a:srgbClr val="1D63B3"/>
                </a:solidFill>
                <a:latin typeface="Avenir Book" charset="0"/>
                <a:ea typeface="Avenir Book" charset="0"/>
                <a:cs typeface="Avenir Book" charset="0"/>
              </a:rPr>
              <a:t>Dense matrices</a:t>
            </a:r>
            <a:endParaRPr lang="en-US" sz="2400" b="1" dirty="0">
              <a:solidFill>
                <a:srgbClr val="1D63B3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38FC-07D7-334D-BA13-57AD075D40E6}"/>
              </a:ext>
            </a:extLst>
          </p:cNvPr>
          <p:cNvSpPr txBox="1"/>
          <p:nvPr/>
        </p:nvSpPr>
        <p:spPr>
          <a:xfrm>
            <a:off x="3422412" y="223148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0E9D9-25DC-F54C-B183-5A5D1CDD3E07}"/>
              </a:ext>
            </a:extLst>
          </p:cNvPr>
          <p:cNvSpPr txBox="1"/>
          <p:nvPr/>
        </p:nvSpPr>
        <p:spPr>
          <a:xfrm rot="5400000">
            <a:off x="5356054" y="412677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genes</a:t>
            </a: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Storing counts data in dense vs sparse format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277" y="6117937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63B3"/>
                </a:solidFill>
                <a:latin typeface="Avenir Book" charset="0"/>
                <a:ea typeface="Avenir Book" charset="0"/>
                <a:cs typeface="Avenir Book" charset="0"/>
              </a:rPr>
              <a:t>Sparse matrices</a:t>
            </a:r>
          </a:p>
        </p:txBody>
      </p:sp>
    </p:spTree>
    <p:extLst>
      <p:ext uri="{BB962C8B-B14F-4D97-AF65-F5344CB8AC3E}">
        <p14:creationId xmlns:p14="http://schemas.microsoft.com/office/powerpoint/2010/main" val="18132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13AE8-BE63-B54C-A450-E539C525A426}"/>
              </a:ext>
            </a:extLst>
          </p:cNvPr>
          <p:cNvGrpSpPr/>
          <p:nvPr/>
        </p:nvGrpSpPr>
        <p:grpSpPr>
          <a:xfrm>
            <a:off x="4760679" y="1492988"/>
            <a:ext cx="5640968" cy="4312727"/>
            <a:chOff x="4265525" y="2641400"/>
            <a:chExt cx="3795901" cy="2908681"/>
          </a:xfrm>
        </p:grpSpPr>
        <p:pic>
          <p:nvPicPr>
            <p:cNvPr id="6" name="Google Shape;375;p57">
              <a:extLst>
                <a:ext uri="{FF2B5EF4-FFF2-40B4-BE49-F238E27FC236}">
                  <a16:creationId xmlns:a16="http://schemas.microsoft.com/office/drawing/2014/main" id="{DDDFB1CD-C488-0D45-841C-41AE839674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54" t="10989" r="3684" b="7102"/>
            <a:stretch/>
          </p:blipFill>
          <p:spPr>
            <a:xfrm>
              <a:off x="4529213" y="2641400"/>
              <a:ext cx="3532213" cy="290868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377;p57">
              <a:extLst>
                <a:ext uri="{FF2B5EF4-FFF2-40B4-BE49-F238E27FC236}">
                  <a16:creationId xmlns:a16="http://schemas.microsoft.com/office/drawing/2014/main" id="{C00B35FB-48B3-014B-953C-10DFD1B7DC50}"/>
                </a:ext>
              </a:extLst>
            </p:cNvPr>
            <p:cNvSpPr txBox="1"/>
            <p:nvPr/>
          </p:nvSpPr>
          <p:spPr>
            <a:xfrm rot="16200000">
              <a:off x="3823625" y="3633875"/>
              <a:ext cx="1212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sz="1000" dirty="0"/>
                <a:t>Complexity</a:t>
              </a:r>
              <a:endParaRPr sz="1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191936-A1AA-1945-8CFB-B3EF35257BAF}"/>
                </a:ext>
              </a:extLst>
            </p:cNvPr>
            <p:cNvGrpSpPr/>
            <p:nvPr/>
          </p:nvGrpSpPr>
          <p:grpSpPr>
            <a:xfrm>
              <a:off x="4314361" y="2641400"/>
              <a:ext cx="3747064" cy="2748200"/>
              <a:chOff x="4314361" y="2641400"/>
              <a:chExt cx="3747064" cy="2748200"/>
            </a:xfrm>
          </p:grpSpPr>
          <p:sp>
            <p:nvSpPr>
              <p:cNvPr id="7" name="Google Shape;376;p57">
                <a:extLst>
                  <a:ext uri="{FF2B5EF4-FFF2-40B4-BE49-F238E27FC236}">
                    <a16:creationId xmlns:a16="http://schemas.microsoft.com/office/drawing/2014/main" id="{AE9CCCA9-ACF4-5A43-A19C-14C3D870D1A2}"/>
                  </a:ext>
                </a:extLst>
              </p:cNvPr>
              <p:cNvSpPr/>
              <p:nvPr/>
            </p:nvSpPr>
            <p:spPr>
              <a:xfrm>
                <a:off x="4314361" y="3327375"/>
                <a:ext cx="166017" cy="1303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9" name="Google Shape;378;p57">
                <a:extLst>
                  <a:ext uri="{FF2B5EF4-FFF2-40B4-BE49-F238E27FC236}">
                    <a16:creationId xmlns:a16="http://schemas.microsoft.com/office/drawing/2014/main" id="{1E0F92A8-1620-8E49-817F-D175733ED46E}"/>
                  </a:ext>
                </a:extLst>
              </p:cNvPr>
              <p:cNvSpPr/>
              <p:nvPr/>
            </p:nvSpPr>
            <p:spPr>
              <a:xfrm>
                <a:off x="4691000" y="42793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0" name="Google Shape;379;p57">
                <a:extLst>
                  <a:ext uri="{FF2B5EF4-FFF2-40B4-BE49-F238E27FC236}">
                    <a16:creationId xmlns:a16="http://schemas.microsoft.com/office/drawing/2014/main" id="{7D326E32-C92F-B842-B20A-9127279F087E}"/>
                  </a:ext>
                </a:extLst>
              </p:cNvPr>
              <p:cNvSpPr/>
              <p:nvPr/>
            </p:nvSpPr>
            <p:spPr>
              <a:xfrm>
                <a:off x="7460825" y="26414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8554B-8790-E74F-89D2-3A199169BF6D}"/>
              </a:ext>
            </a:extLst>
          </p:cNvPr>
          <p:cNvSpPr/>
          <p:nvPr/>
        </p:nvSpPr>
        <p:spPr>
          <a:xfrm>
            <a:off x="7461289" y="5814436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5F7BF-3186-4A49-B3F2-01B4AECB9B1E}"/>
              </a:ext>
            </a:extLst>
          </p:cNvPr>
          <p:cNvSpPr/>
          <p:nvPr/>
        </p:nvSpPr>
        <p:spPr>
          <a:xfrm rot="16200000">
            <a:off x="3907303" y="3198168"/>
            <a:ext cx="17540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21AE6-3A89-E74D-A3A5-4436AF24020B}"/>
              </a:ext>
            </a:extLst>
          </p:cNvPr>
          <p:cNvSpPr/>
          <p:nvPr/>
        </p:nvSpPr>
        <p:spPr>
          <a:xfrm>
            <a:off x="5357904" y="982780"/>
            <a:ext cx="483837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>
                <a:latin typeface="Avenir Book" charset="0"/>
                <a:ea typeface="Avenir Book" charset="0"/>
                <a:cs typeface="Avenir Book" charset="0"/>
              </a:rPr>
              <a:t>Genes detected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per cell (ordered)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1754826" y="2905854"/>
            <a:ext cx="270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Complexity =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Number of genes detected in a cell</a:t>
            </a:r>
          </a:p>
        </p:txBody>
      </p:sp>
      <p:sp>
        <p:nvSpPr>
          <p:cNvPr id="14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6595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F431-162C-BA40-9BD3-505FA78A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924"/>
            <a:ext cx="10515600" cy="982512"/>
          </a:xfrm>
        </p:spPr>
        <p:txBody>
          <a:bodyPr/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We filter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based on technical or biological parameters.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503514" y="2010694"/>
            <a:ext cx="16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# genes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detected in a cell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5" y="3085011"/>
            <a:ext cx="6288315" cy="3772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3085909" y="2010694"/>
            <a:ext cx="220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# reads </a:t>
            </a: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or UMIs detected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 a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7053352" y="2010693"/>
            <a:ext cx="18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expression in a cell</a:t>
            </a:r>
          </a:p>
        </p:txBody>
      </p:sp>
    </p:spTree>
    <p:extLst>
      <p:ext uri="{BB962C8B-B14F-4D97-AF65-F5344CB8AC3E}">
        <p14:creationId xmlns:p14="http://schemas.microsoft.com/office/powerpoint/2010/main" val="39233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10386</TotalTime>
  <Words>1515</Words>
  <Application>Microsoft Macintosh PowerPoint</Application>
  <PresentationFormat>Widescreen</PresentationFormat>
  <Paragraphs>237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Avenir</vt:lpstr>
      <vt:lpstr>Avenir Black</vt:lpstr>
      <vt:lpstr>Avenir Book</vt:lpstr>
      <vt:lpstr>Avenir Heavy</vt:lpstr>
      <vt:lpstr>Calibri</vt:lpstr>
      <vt:lpstr>Calibri Light</vt:lpstr>
      <vt:lpstr>Courier New</vt:lpstr>
      <vt:lpstr>Georgia</vt:lpstr>
      <vt:lpstr>Gill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Jacques  SERIZAY</cp:lastModifiedBy>
  <cp:revision>81</cp:revision>
  <dcterms:created xsi:type="dcterms:W3CDTF">2019-02-18T00:05:57Z</dcterms:created>
  <dcterms:modified xsi:type="dcterms:W3CDTF">2023-06-05T12:26:24Z</dcterms:modified>
</cp:coreProperties>
</file>